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E0000"/>
    <a:srgbClr val="6C0000"/>
    <a:srgbClr val="29287F"/>
    <a:srgbClr val="170D74"/>
    <a:srgbClr val="C00A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E771-9EA6-40A8-B719-F947A918BFF3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aixaDeTexto 3"/>
          <p:cNvSpPr txBox="1">
            <a:spLocks noChangeArrowheads="1"/>
          </p:cNvSpPr>
          <p:nvPr/>
        </p:nvSpPr>
        <p:spPr bwMode="auto">
          <a:xfrm>
            <a:off x="357188" y="571500"/>
            <a:ext cx="8453437" cy="53403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300" dirty="0">
                <a:latin typeface="Calibri" pitchFamily="34" charset="0"/>
              </a:rPr>
              <a:t>1 - É absolutamente necessário que o apresentador(a) do trabalho esteja inscrito(a) no Congresso.</a:t>
            </a:r>
          </a:p>
          <a:p>
            <a:r>
              <a:rPr lang="pt-BR" sz="1300" dirty="0">
                <a:latin typeface="Calibri" pitchFamily="34" charset="0"/>
              </a:rPr>
              <a:t/>
            </a:r>
            <a:br>
              <a:rPr lang="pt-BR" sz="1300" dirty="0">
                <a:latin typeface="Calibri" pitchFamily="34" charset="0"/>
              </a:rPr>
            </a:br>
            <a:r>
              <a:rPr lang="pt-BR" sz="1300" dirty="0">
                <a:latin typeface="Calibri" pitchFamily="34" charset="0"/>
              </a:rPr>
              <a:t>2 - É obrigatório o envio do trabalho até a data de </a:t>
            </a:r>
            <a:r>
              <a:rPr lang="pt-BR" sz="1300" b="1" dirty="0" smtClean="0">
                <a:solidFill>
                  <a:srgbClr val="FF0000"/>
                </a:solidFill>
                <a:latin typeface="Calibri" pitchFamily="34" charset="0"/>
              </a:rPr>
              <a:t>31</a:t>
            </a:r>
            <a:r>
              <a:rPr lang="bg-BG" sz="13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sz="1300" b="1" dirty="0" smtClean="0">
                <a:solidFill>
                  <a:srgbClr val="FF0000"/>
                </a:solidFill>
                <a:latin typeface="Calibri" pitchFamily="34" charset="0"/>
              </a:rPr>
              <a:t>de </a:t>
            </a:r>
            <a:r>
              <a:rPr lang="pt-BR" sz="1300" b="1" dirty="0" smtClean="0">
                <a:solidFill>
                  <a:srgbClr val="FF0000"/>
                </a:solidFill>
                <a:latin typeface="Calibri" pitchFamily="34" charset="0"/>
              </a:rPr>
              <a:t>Maio de 2022</a:t>
            </a:r>
            <a:r>
              <a:rPr lang="pt-BR" sz="1300" dirty="0" smtClean="0">
                <a:latin typeface="Calibri" pitchFamily="34" charset="0"/>
              </a:rPr>
              <a:t>.</a:t>
            </a:r>
            <a:endParaRPr lang="pt-BR" sz="1300" dirty="0">
              <a:latin typeface="Calibri" pitchFamily="34" charset="0"/>
            </a:endParaRPr>
          </a:p>
          <a:p>
            <a:r>
              <a:rPr lang="pt-BR" sz="1300" dirty="0">
                <a:latin typeface="Calibri" pitchFamily="34" charset="0"/>
              </a:rPr>
              <a:t/>
            </a:r>
            <a:br>
              <a:rPr lang="pt-BR" sz="1300" dirty="0">
                <a:latin typeface="Calibri" pitchFamily="34" charset="0"/>
              </a:rPr>
            </a:br>
            <a:r>
              <a:rPr lang="pt-BR" sz="1300" dirty="0">
                <a:latin typeface="Calibri" pitchFamily="34" charset="0"/>
              </a:rPr>
              <a:t>Não será permitida a entrega do trabalho, no dia da apresentação. Os trabalhos ficarão a disposição dos participantes durante todo o período de realização do congresso.</a:t>
            </a:r>
          </a:p>
          <a:p>
            <a:r>
              <a:rPr lang="pt-BR" sz="1300" b="1" dirty="0">
                <a:latin typeface="Calibri" pitchFamily="34" charset="0"/>
              </a:rPr>
              <a:t/>
            </a:r>
            <a:br>
              <a:rPr lang="pt-BR" sz="1300" b="1" dirty="0">
                <a:latin typeface="Calibri" pitchFamily="34" charset="0"/>
              </a:rPr>
            </a:br>
            <a:r>
              <a:rPr lang="pt-BR" sz="1300" b="1" dirty="0">
                <a:latin typeface="Calibri" pitchFamily="34" charset="0"/>
              </a:rPr>
              <a:t>ESPECIFICAÇÕES PARA MONTAGEM E APRESENTAÇÃO DO E-POSTER</a:t>
            </a:r>
            <a:endParaRPr lang="pt-BR" sz="1300" dirty="0">
              <a:latin typeface="Calibri" pitchFamily="34" charset="0"/>
            </a:endParaRPr>
          </a:p>
          <a:p>
            <a:r>
              <a:rPr lang="pt-BR" sz="1300" dirty="0">
                <a:latin typeface="Calibri" pitchFamily="34" charset="0"/>
              </a:rPr>
              <a:t/>
            </a:r>
            <a:br>
              <a:rPr lang="pt-BR" sz="1300" dirty="0">
                <a:latin typeface="Calibri" pitchFamily="34" charset="0"/>
              </a:rPr>
            </a:br>
            <a:r>
              <a:rPr lang="pt-BR" sz="1300" dirty="0">
                <a:latin typeface="Calibri" pitchFamily="34" charset="0"/>
              </a:rPr>
              <a:t>1 - Os E-Pôsteres serão apresentados nos monitores de vídeo instalados na Área de E-</a:t>
            </a:r>
            <a:r>
              <a:rPr lang="pt-BR" sz="1300" dirty="0" smtClean="0">
                <a:latin typeface="Calibri" pitchFamily="34" charset="0"/>
              </a:rPr>
              <a:t>Pôster </a:t>
            </a:r>
            <a:r>
              <a:rPr lang="pt-BR" sz="1300" dirty="0">
                <a:latin typeface="Calibri" pitchFamily="34" charset="0"/>
              </a:rPr>
              <a:t>- Pavilhão - ÁREA MÉDICA  </a:t>
            </a:r>
            <a:r>
              <a:rPr lang="pt-BR" sz="1300">
                <a:latin typeface="Calibri" pitchFamily="34" charset="0"/>
              </a:rPr>
              <a:t>e </a:t>
            </a:r>
            <a:r>
              <a:rPr lang="pt-BR" sz="1300" smtClean="0">
                <a:latin typeface="Calibri" pitchFamily="34" charset="0"/>
              </a:rPr>
              <a:t> DEPARTAMENTOS</a:t>
            </a:r>
            <a:endParaRPr lang="pt-BR" sz="1300" dirty="0">
              <a:latin typeface="Calibri" pitchFamily="34" charset="0"/>
            </a:endParaRPr>
          </a:p>
          <a:p>
            <a:endParaRPr lang="pt-BR" sz="1300" dirty="0">
              <a:latin typeface="Calibri" pitchFamily="34" charset="0"/>
            </a:endParaRPr>
          </a:p>
          <a:p>
            <a:r>
              <a:rPr lang="pt-BR" sz="1300" dirty="0">
                <a:latin typeface="Calibri" pitchFamily="34" charset="0"/>
              </a:rPr>
              <a:t>2 - Formate seu trabalho e siga as instruções, abaixo, para realizar o envio.</a:t>
            </a:r>
          </a:p>
          <a:p>
            <a:r>
              <a:rPr lang="pt-BR" sz="1300" dirty="0">
                <a:latin typeface="Calibri" pitchFamily="34" charset="0"/>
              </a:rPr>
              <a:t/>
            </a:r>
            <a:br>
              <a:rPr lang="pt-BR" sz="1300" dirty="0">
                <a:latin typeface="Calibri" pitchFamily="34" charset="0"/>
              </a:rPr>
            </a:br>
            <a:r>
              <a:rPr lang="pt-BR" sz="1300" b="1" dirty="0">
                <a:latin typeface="Calibri" pitchFamily="34" charset="0"/>
              </a:rPr>
              <a:t>PARA ENVIAR SEU TRABALHO</a:t>
            </a:r>
            <a:endParaRPr lang="pt-BR" sz="1300" dirty="0">
              <a:latin typeface="Calibri" pitchFamily="34" charset="0"/>
            </a:endParaRPr>
          </a:p>
          <a:p>
            <a:endParaRPr lang="pt-BR" sz="1300" dirty="0">
              <a:latin typeface="Calibri" pitchFamily="34" charset="0"/>
            </a:endParaRPr>
          </a:p>
          <a:p>
            <a:r>
              <a:rPr lang="pt-BR" sz="1300" dirty="0">
                <a:latin typeface="Calibri" pitchFamily="34" charset="0"/>
              </a:rPr>
              <a:t>1 - Formate seu trabalho em um arquivo </a:t>
            </a:r>
            <a:r>
              <a:rPr lang="pt-BR" sz="1300" b="1" dirty="0" err="1">
                <a:solidFill>
                  <a:srgbClr val="FF0000"/>
                </a:solidFill>
                <a:latin typeface="Calibri" pitchFamily="34" charset="0"/>
              </a:rPr>
              <a:t>power</a:t>
            </a:r>
            <a:r>
              <a:rPr lang="pt-BR" sz="1300" b="1" dirty="0">
                <a:solidFill>
                  <a:srgbClr val="FF0000"/>
                </a:solidFill>
                <a:latin typeface="Calibri" pitchFamily="34" charset="0"/>
              </a:rPr>
              <a:t> point</a:t>
            </a:r>
            <a:r>
              <a:rPr lang="pt-BR" sz="1300" dirty="0">
                <a:latin typeface="Calibri" pitchFamily="34" charset="0"/>
              </a:rPr>
              <a:t>, com no máximo </a:t>
            </a:r>
            <a:r>
              <a:rPr lang="pt-BR" sz="1300" u="sng" dirty="0">
                <a:latin typeface="Calibri" pitchFamily="34" charset="0"/>
              </a:rPr>
              <a:t>5 megabytes</a:t>
            </a:r>
            <a:r>
              <a:rPr lang="pt-BR" sz="1300" dirty="0">
                <a:latin typeface="Calibri" pitchFamily="34" charset="0"/>
              </a:rPr>
              <a:t> de tamanho total, contendo </a:t>
            </a:r>
            <a:r>
              <a:rPr lang="pt-BR" sz="1400" b="1" dirty="0">
                <a:solidFill>
                  <a:srgbClr val="FF0000"/>
                </a:solidFill>
                <a:latin typeface="Calibri" pitchFamily="34" charset="0"/>
              </a:rPr>
              <a:t>06 (SEIS)</a:t>
            </a:r>
            <a:r>
              <a:rPr lang="pt-BR" sz="1300" dirty="0">
                <a:latin typeface="Calibri" pitchFamily="34" charset="0"/>
              </a:rPr>
              <a:t> </a:t>
            </a:r>
            <a:r>
              <a:rPr lang="pt-BR" sz="1400" b="1" dirty="0">
                <a:solidFill>
                  <a:srgbClr val="FF0000"/>
                </a:solidFill>
                <a:latin typeface="Calibri" pitchFamily="34" charset="0"/>
              </a:rPr>
              <a:t>slides</a:t>
            </a:r>
            <a:r>
              <a:rPr lang="pt-BR" sz="1300" dirty="0">
                <a:latin typeface="Calibri" pitchFamily="34" charset="0"/>
              </a:rPr>
              <a:t>, seguindo este </a:t>
            </a:r>
            <a:r>
              <a:rPr lang="pt-BR" sz="1300" b="1" i="1" dirty="0" err="1" smtClean="0">
                <a:latin typeface="Calibri" pitchFamily="34" charset="0"/>
              </a:rPr>
              <a:t>template</a:t>
            </a:r>
            <a:r>
              <a:rPr lang="bg-BG" sz="1300" i="1" dirty="0" smtClean="0">
                <a:latin typeface="Calibri" pitchFamily="34" charset="0"/>
              </a:rPr>
              <a:t> </a:t>
            </a:r>
            <a:r>
              <a:rPr lang="bg-BG" sz="1300" dirty="0" smtClean="0">
                <a:latin typeface="Calibri" pitchFamily="34" charset="0"/>
              </a:rPr>
              <a:t>(</a:t>
            </a:r>
            <a:r>
              <a:rPr lang="bg-BG" sz="1300" b="1" dirty="0" smtClean="0">
                <a:solidFill>
                  <a:srgbClr val="FF0000"/>
                </a:solidFill>
                <a:latin typeface="Calibri" pitchFamily="34" charset="0"/>
              </a:rPr>
              <a:t>Não utilize vídeos e/ou animações em sua apresentação</a:t>
            </a:r>
            <a:r>
              <a:rPr lang="bg-BG" sz="1300" dirty="0" smtClean="0">
                <a:latin typeface="Calibri" pitchFamily="34" charset="0"/>
              </a:rPr>
              <a:t>)</a:t>
            </a:r>
            <a:r>
              <a:rPr lang="pt-BR" sz="1300" dirty="0" smtClean="0">
                <a:latin typeface="Calibri" pitchFamily="34" charset="0"/>
              </a:rPr>
              <a:t>; </a:t>
            </a:r>
            <a:endParaRPr lang="pt-BR" sz="1300" dirty="0">
              <a:latin typeface="Calibri" pitchFamily="34" charset="0"/>
            </a:endParaRPr>
          </a:p>
          <a:p>
            <a:r>
              <a:rPr lang="pt-BR" sz="1300" dirty="0">
                <a:latin typeface="Calibri" pitchFamily="34" charset="0"/>
              </a:rPr>
              <a:t/>
            </a:r>
            <a:br>
              <a:rPr lang="pt-BR" sz="1300" dirty="0">
                <a:latin typeface="Calibri" pitchFamily="34" charset="0"/>
              </a:rPr>
            </a:br>
            <a:r>
              <a:rPr lang="bg-BG" sz="1300" dirty="0" smtClean="0">
                <a:latin typeface="Calibri" pitchFamily="34" charset="0"/>
              </a:rPr>
              <a:t>3</a:t>
            </a:r>
            <a:r>
              <a:rPr lang="pt-BR" sz="1300" dirty="0" smtClean="0">
                <a:latin typeface="Calibri" pitchFamily="34" charset="0"/>
              </a:rPr>
              <a:t> </a:t>
            </a:r>
            <a:r>
              <a:rPr lang="pt-BR" sz="1300" dirty="0">
                <a:latin typeface="Calibri" pitchFamily="34" charset="0"/>
              </a:rPr>
              <a:t>- Salve o trabalho no formato original </a:t>
            </a:r>
            <a:r>
              <a:rPr lang="pt-BR" sz="1400" b="1" dirty="0">
                <a:solidFill>
                  <a:srgbClr val="FF0000"/>
                </a:solidFill>
                <a:latin typeface="Calibri" pitchFamily="34" charset="0"/>
              </a:rPr>
              <a:t>.</a:t>
            </a:r>
            <a:r>
              <a:rPr lang="pt-BR" sz="1400" b="1" dirty="0" err="1">
                <a:solidFill>
                  <a:srgbClr val="FF0000"/>
                </a:solidFill>
                <a:latin typeface="Calibri" pitchFamily="34" charset="0"/>
              </a:rPr>
              <a:t>ppt</a:t>
            </a:r>
            <a:r>
              <a:rPr lang="pt-BR" sz="1300" dirty="0">
                <a:latin typeface="Calibri" pitchFamily="34" charset="0"/>
              </a:rPr>
              <a:t>;</a:t>
            </a:r>
          </a:p>
          <a:p>
            <a:r>
              <a:rPr lang="pt-BR" sz="1300" dirty="0">
                <a:latin typeface="Calibri" pitchFamily="34" charset="0"/>
              </a:rPr>
              <a:t/>
            </a:r>
            <a:br>
              <a:rPr lang="pt-BR" sz="1300" dirty="0">
                <a:latin typeface="Calibri" pitchFamily="34" charset="0"/>
              </a:rPr>
            </a:br>
            <a:r>
              <a:rPr lang="bg-BG" sz="1300" dirty="0" smtClean="0">
                <a:latin typeface="Calibri" pitchFamily="34" charset="0"/>
              </a:rPr>
              <a:t>4</a:t>
            </a:r>
            <a:r>
              <a:rPr lang="pt-BR" sz="1300" dirty="0" smtClean="0">
                <a:latin typeface="Calibri" pitchFamily="34" charset="0"/>
              </a:rPr>
              <a:t> </a:t>
            </a:r>
            <a:r>
              <a:rPr lang="pt-BR" sz="1300" dirty="0">
                <a:latin typeface="Calibri" pitchFamily="34" charset="0"/>
              </a:rPr>
              <a:t>- No sistema de envio, clique em </a:t>
            </a:r>
            <a:r>
              <a:rPr lang="pt-BR" sz="1300" b="1" dirty="0">
                <a:latin typeface="Calibri" pitchFamily="34" charset="0"/>
              </a:rPr>
              <a:t>Selecionar Arquivo </a:t>
            </a:r>
            <a:r>
              <a:rPr lang="pt-BR" sz="1300" dirty="0">
                <a:latin typeface="Calibri" pitchFamily="34" charset="0"/>
              </a:rPr>
              <a:t>e selecione o arquivo em PPT, salvo no seu computador;</a:t>
            </a:r>
          </a:p>
          <a:p>
            <a:endParaRPr lang="pt-BR" sz="1300" dirty="0">
              <a:latin typeface="Calibri" pitchFamily="34" charset="0"/>
            </a:endParaRPr>
          </a:p>
          <a:p>
            <a:r>
              <a:rPr lang="bg-BG" sz="1300" dirty="0">
                <a:latin typeface="Calibri" pitchFamily="34" charset="0"/>
              </a:rPr>
              <a:t>5</a:t>
            </a:r>
            <a:r>
              <a:rPr lang="pt-BR" sz="1300" dirty="0" smtClean="0">
                <a:latin typeface="Calibri" pitchFamily="34" charset="0"/>
              </a:rPr>
              <a:t> </a:t>
            </a:r>
            <a:r>
              <a:rPr lang="pt-BR" sz="1300" dirty="0">
                <a:latin typeface="Calibri" pitchFamily="34" charset="0"/>
              </a:rPr>
              <a:t>- Clique em </a:t>
            </a:r>
            <a:r>
              <a:rPr lang="pt-BR" sz="1300" b="1" dirty="0">
                <a:solidFill>
                  <a:srgbClr val="FF0000"/>
                </a:solidFill>
                <a:latin typeface="Calibri" pitchFamily="34" charset="0"/>
              </a:rPr>
              <a:t>Enviar E-</a:t>
            </a:r>
            <a:r>
              <a:rPr lang="pt-BR" sz="1300" b="1" dirty="0" err="1">
                <a:solidFill>
                  <a:srgbClr val="FF0000"/>
                </a:solidFill>
                <a:latin typeface="Calibri" pitchFamily="34" charset="0"/>
              </a:rPr>
              <a:t>Poster</a:t>
            </a:r>
            <a:r>
              <a:rPr lang="pt-BR" sz="1300" dirty="0">
                <a:latin typeface="Calibri" pitchFamily="34" charset="0"/>
              </a:rPr>
              <a:t>.</a:t>
            </a:r>
          </a:p>
          <a:p>
            <a:pPr algn="ctr"/>
            <a:r>
              <a:rPr lang="pt-BR" sz="1300" dirty="0">
                <a:latin typeface="Calibri" pitchFamily="34" charset="0"/>
              </a:rPr>
              <a:t/>
            </a:r>
            <a:br>
              <a:rPr lang="pt-BR" sz="1300" dirty="0">
                <a:latin typeface="Calibri" pitchFamily="34" charset="0"/>
              </a:rPr>
            </a:br>
            <a:r>
              <a:rPr lang="pt-BR" sz="1300" b="1" dirty="0">
                <a:latin typeface="Calibri" pitchFamily="34" charset="0"/>
              </a:rPr>
              <a:t>Executar os passos de 1 a 4 para cada um dos trabalhos aprovados, para apresentação no formato E-</a:t>
            </a:r>
            <a:r>
              <a:rPr lang="pt-BR" sz="1300" b="1" dirty="0" smtClean="0">
                <a:latin typeface="Calibri" pitchFamily="34" charset="0"/>
              </a:rPr>
              <a:t>Pôster</a:t>
            </a:r>
            <a:r>
              <a:rPr lang="pt-BR" sz="1300" b="1" dirty="0">
                <a:latin typeface="Calibri" pitchFamily="34" charset="0"/>
              </a:rPr>
              <a:t>.</a:t>
            </a:r>
            <a:endParaRPr lang="pt-BR" sz="1000" dirty="0">
              <a:latin typeface="Calibri" pitchFamily="34" charset="0"/>
            </a:endParaRPr>
          </a:p>
        </p:txBody>
      </p:sp>
      <p:sp>
        <p:nvSpPr>
          <p:cNvPr id="13314" name="CaixaDeTexto 4"/>
          <p:cNvSpPr txBox="1">
            <a:spLocks noChangeArrowheads="1"/>
          </p:cNvSpPr>
          <p:nvPr/>
        </p:nvSpPr>
        <p:spPr bwMode="auto">
          <a:xfrm>
            <a:off x="2000250" y="142875"/>
            <a:ext cx="5143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i="1">
                <a:solidFill>
                  <a:srgbClr val="FF0000"/>
                </a:solidFill>
                <a:latin typeface="Calibri" pitchFamily="34" charset="0"/>
              </a:rPr>
              <a:t>REGRAS PARA FORMATAÇÃO E ENVIO DO E-POSTER</a:t>
            </a:r>
          </a:p>
        </p:txBody>
      </p:sp>
      <p:sp>
        <p:nvSpPr>
          <p:cNvPr id="13315" name="CaixaDeTexto 5"/>
          <p:cNvSpPr txBox="1">
            <a:spLocks noChangeArrowheads="1"/>
          </p:cNvSpPr>
          <p:nvPr/>
        </p:nvSpPr>
        <p:spPr bwMode="auto">
          <a:xfrm>
            <a:off x="571500" y="5949280"/>
            <a:ext cx="8001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>
                <a:solidFill>
                  <a:srgbClr val="0000FF"/>
                </a:solidFill>
                <a:latin typeface="Calibri" pitchFamily="34" charset="0"/>
              </a:rPr>
              <a:t>Acesse:  </a:t>
            </a:r>
            <a:r>
              <a:rPr lang="pt-BR" sz="1100" b="1" dirty="0" smtClean="0">
                <a:solidFill>
                  <a:srgbClr val="0000FF"/>
                </a:solidFill>
                <a:latin typeface="Calibri" pitchFamily="34" charset="0"/>
              </a:rPr>
              <a:t>www.</a:t>
            </a:r>
            <a:r>
              <a:rPr lang="pt-BR" sz="1100" b="1" dirty="0" smtClean="0">
                <a:solidFill>
                  <a:srgbClr val="0000FF"/>
                </a:solidFill>
              </a:rPr>
              <a:t>socesp2022.socesp.org.br/trabalho</a:t>
            </a:r>
            <a:r>
              <a:rPr lang="pt-BR" sz="1100" b="1" dirty="0" smtClean="0">
                <a:solidFill>
                  <a:srgbClr val="0000FF"/>
                </a:solidFill>
                <a:latin typeface="Calibri" pitchFamily="34" charset="0"/>
              </a:rPr>
              <a:t>  </a:t>
            </a:r>
            <a:r>
              <a:rPr lang="pt-BR" sz="1100" b="1" dirty="0">
                <a:solidFill>
                  <a:srgbClr val="0000FF"/>
                </a:solidFill>
                <a:latin typeface="Calibri" pitchFamily="34" charset="0"/>
              </a:rPr>
              <a:t>-   para verificar seus trabalhos aprovados e enviar  o arquivo de seu E-Pôster </a:t>
            </a:r>
            <a:r>
              <a:rPr lang="pt-BR" sz="1100" dirty="0">
                <a:latin typeface="Calibri" pitchFamily="34" charset="0"/>
              </a:rPr>
              <a:t> </a:t>
            </a:r>
          </a:p>
        </p:txBody>
      </p:sp>
      <p:sp>
        <p:nvSpPr>
          <p:cNvPr id="13316" name="CaixaDeTexto 5"/>
          <p:cNvSpPr txBox="1">
            <a:spLocks noChangeArrowheads="1"/>
          </p:cNvSpPr>
          <p:nvPr/>
        </p:nvSpPr>
        <p:spPr bwMode="auto">
          <a:xfrm>
            <a:off x="1" y="62373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Calibri" pitchFamily="34" charset="0"/>
              </a:rPr>
              <a:t>EXCLUA ESSE SLIDE ANTES DE SALVAR A APRESENTAÇÃO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642373"/>
          </a:xfrm>
        </p:spPr>
        <p:txBody>
          <a:bodyPr/>
          <a:lstStyle/>
          <a:p>
            <a:pPr eaLnBrk="1" hangingPunct="1"/>
            <a:r>
              <a:rPr lang="pt-BR" sz="2400" b="1" dirty="0" smtClean="0">
                <a:ea typeface="ＭＳ Ｐゴシック" pitchFamily="34" charset="-128"/>
              </a:rPr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0548" y="2977493"/>
            <a:ext cx="6480000" cy="35662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000" dirty="0" smtClean="0">
                <a:ea typeface="+mn-ea"/>
                <a:cs typeface="+mn-cs"/>
              </a:rPr>
              <a:t>Autor do Trabalho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360548" y="3451880"/>
            <a:ext cx="6480000" cy="37730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6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t>Co-Autores</a:t>
            </a:r>
          </a:p>
        </p:txBody>
      </p:sp>
      <p:sp>
        <p:nvSpPr>
          <p:cNvPr id="14341" name="Subtítulo 2"/>
          <p:cNvSpPr txBox="1">
            <a:spLocks/>
          </p:cNvSpPr>
          <p:nvPr/>
        </p:nvSpPr>
        <p:spPr bwMode="auto">
          <a:xfrm>
            <a:off x="1360548" y="3946953"/>
            <a:ext cx="6480000" cy="345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pt-BR" sz="1600" dirty="0">
                <a:solidFill>
                  <a:srgbClr val="898989"/>
                </a:solidFill>
                <a:latin typeface="Calibri" pitchFamily="34" charset="0"/>
              </a:rPr>
              <a:t>Instituição</a:t>
            </a:r>
          </a:p>
        </p:txBody>
      </p:sp>
      <p:sp>
        <p:nvSpPr>
          <p:cNvPr id="14342" name="CaixaDeTexto 6"/>
          <p:cNvSpPr txBox="1">
            <a:spLocks noChangeArrowheads="1"/>
          </p:cNvSpPr>
          <p:nvPr/>
        </p:nvSpPr>
        <p:spPr bwMode="auto">
          <a:xfrm>
            <a:off x="6516688" y="441611"/>
            <a:ext cx="2071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1" dirty="0">
                <a:solidFill>
                  <a:srgbClr val="FF0000"/>
                </a:solidFill>
                <a:latin typeface="Calibri" pitchFamily="34" charset="0"/>
              </a:rPr>
              <a:t>Insira aqui o Logo de sua Instituição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 bwMode="auto">
          <a:xfrm>
            <a:off x="8640763" y="6381750"/>
            <a:ext cx="4683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z="1200" b="1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pt-BR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572528" y="4786322"/>
            <a:ext cx="360362" cy="3603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Título 1"/>
          <p:cNvSpPr txBox="1">
            <a:spLocks/>
          </p:cNvSpPr>
          <p:nvPr/>
        </p:nvSpPr>
        <p:spPr bwMode="auto">
          <a:xfrm>
            <a:off x="8744962" y="6342792"/>
            <a:ext cx="325436" cy="3571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E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1200" b="1" dirty="0" smtClean="0">
                <a:solidFill>
                  <a:srgbClr val="9E0000"/>
                </a:solidFill>
                <a:latin typeface="Calibri" pitchFamily="34" charset="0"/>
              </a:rPr>
              <a:t>1</a:t>
            </a:r>
            <a:endParaRPr lang="pt-BR" sz="1200" b="1" dirty="0">
              <a:solidFill>
                <a:srgbClr val="9E0000"/>
              </a:solidFill>
              <a:latin typeface="Calibri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9814"/>
            <a:ext cx="4860000" cy="12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0" y="6215076"/>
            <a:ext cx="9144000" cy="642917"/>
            <a:chOff x="0" y="6215076"/>
            <a:chExt cx="9144000" cy="642917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6215076"/>
              <a:ext cx="9144000" cy="642917"/>
              <a:chOff x="0" y="6429377"/>
              <a:chExt cx="9144000" cy="428623"/>
            </a:xfrm>
            <a:solidFill>
              <a:srgbClr val="6C0000"/>
            </a:solidFill>
          </p:grpSpPr>
          <p:sp>
            <p:nvSpPr>
              <p:cNvPr id="4" name="Rectangle 3"/>
              <p:cNvSpPr>
                <a:spLocks noChangeArrowheads="1"/>
              </p:cNvSpPr>
              <p:nvPr/>
            </p:nvSpPr>
            <p:spPr bwMode="auto">
              <a:xfrm>
                <a:off x="0" y="6429377"/>
                <a:ext cx="9144000" cy="428623"/>
              </a:xfrm>
              <a:prstGeom prst="rect">
                <a:avLst/>
              </a:pr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29287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365" name="Rectangle 7"/>
              <p:cNvSpPr>
                <a:spLocks noChangeArrowheads="1"/>
              </p:cNvSpPr>
              <p:nvPr/>
            </p:nvSpPr>
            <p:spPr bwMode="auto">
              <a:xfrm>
                <a:off x="142844" y="6483358"/>
                <a:ext cx="6373372" cy="30778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schemeClr val="bg1"/>
                    </a:solidFill>
                    <a:latin typeface="Calibri" pitchFamily="34" charset="0"/>
                  </a:rPr>
                  <a:t>42º </a:t>
                </a:r>
                <a:r>
                  <a:rPr lang="en-US" sz="1200" dirty="0" smtClean="0">
                    <a:solidFill>
                      <a:schemeClr val="bg1"/>
                    </a:solidFill>
                    <a:latin typeface="Calibri" pitchFamily="34" charset="0"/>
                  </a:rPr>
                  <a:t>Congresso </a:t>
                </a:r>
                <a:r>
                  <a:rPr lang="en-US" sz="1200" dirty="0">
                    <a:solidFill>
                      <a:schemeClr val="bg1"/>
                    </a:solidFill>
                    <a:latin typeface="Calibri" pitchFamily="34" charset="0"/>
                  </a:rPr>
                  <a:t>da Sociedade de Cardiologia do Estado de São </a:t>
                </a:r>
                <a:r>
                  <a:rPr lang="en-US" sz="1200" dirty="0" smtClean="0">
                    <a:solidFill>
                      <a:schemeClr val="bg1"/>
                    </a:solidFill>
                    <a:latin typeface="Calibri" pitchFamily="34" charset="0"/>
                  </a:rPr>
                  <a:t>Paulo – 16 a 18 de </a:t>
                </a:r>
                <a:r>
                  <a:rPr lang="en-US" sz="1200" dirty="0" err="1" smtClean="0">
                    <a:solidFill>
                      <a:schemeClr val="bg1"/>
                    </a:solidFill>
                    <a:latin typeface="Calibri" pitchFamily="34" charset="0"/>
                  </a:rPr>
                  <a:t>junho</a:t>
                </a:r>
                <a:r>
                  <a:rPr lang="en-US" sz="1200" dirty="0" smtClean="0">
                    <a:solidFill>
                      <a:schemeClr val="bg1"/>
                    </a:solidFill>
                    <a:latin typeface="Calibri" pitchFamily="34" charset="0"/>
                  </a:rPr>
                  <a:t> de 2022</a:t>
                </a:r>
                <a:endParaRPr lang="en-US" sz="1200" dirty="0" smtClean="0">
                  <a:solidFill>
                    <a:schemeClr val="bg1"/>
                  </a:solidFill>
                  <a:latin typeface="Calibri" pitchFamily="34" charset="0"/>
                </a:endParaRPr>
              </a:p>
              <a:p>
                <a:r>
                  <a:rPr lang="en-US" sz="1200" i="1" dirty="0" smtClean="0">
                    <a:solidFill>
                      <a:schemeClr val="bg1"/>
                    </a:solidFill>
                    <a:latin typeface="Calibri" pitchFamily="34" charset="0"/>
                  </a:rPr>
                  <a:t>Reduzindo a Mortalidade por Doenças Cardiovasculares</a:t>
                </a:r>
                <a:endParaRPr lang="en-US" sz="1200" i="1" dirty="0">
                  <a:solidFill>
                    <a:schemeClr val="bg1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15363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 smtClean="0">
                  <a:solidFill>
                    <a:srgbClr val="9E0000"/>
                  </a:solidFill>
                  <a:latin typeface="Calibri" pitchFamily="34" charset="0"/>
                </a:rPr>
                <a:t>2</a:t>
              </a:r>
              <a:endParaRPr lang="pt-BR" sz="1200" b="1" dirty="0">
                <a:solidFill>
                  <a:srgbClr val="9E0000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23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22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 smtClean="0">
                  <a:solidFill>
                    <a:srgbClr val="9E0000"/>
                  </a:solidFill>
                  <a:latin typeface="Calibri" pitchFamily="34" charset="0"/>
                </a:rPr>
                <a:t>3</a:t>
              </a:r>
              <a:endParaRPr lang="pt-BR" sz="1200" b="1" dirty="0">
                <a:solidFill>
                  <a:srgbClr val="9E0000"/>
                </a:solidFill>
                <a:latin typeface="Calibri" pitchFamily="34" charset="0"/>
              </a:endParaRPr>
            </a:p>
          </p:txBody>
        </p:sp>
      </p:grp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42844" y="6296045"/>
            <a:ext cx="6373372" cy="461665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Calibri" pitchFamily="34" charset="0"/>
              </a:rPr>
              <a:t>42º </a:t>
            </a:r>
            <a:r>
              <a:rPr lang="en-US" sz="1200" dirty="0" smtClean="0">
                <a:solidFill>
                  <a:schemeClr val="bg1"/>
                </a:solidFill>
                <a:latin typeface="Calibri" pitchFamily="34" charset="0"/>
              </a:rPr>
              <a:t>Congresso 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da Sociedade de Cardiologia do Estado de </a:t>
            </a:r>
            <a:r>
              <a:rPr lang="en-US" sz="1200">
                <a:solidFill>
                  <a:schemeClr val="bg1"/>
                </a:solidFill>
                <a:latin typeface="Calibri" pitchFamily="34" charset="0"/>
              </a:rPr>
              <a:t>São </a:t>
            </a:r>
            <a:r>
              <a:rPr lang="en-US" sz="1200" smtClean="0">
                <a:solidFill>
                  <a:schemeClr val="bg1"/>
                </a:solidFill>
                <a:latin typeface="Calibri" pitchFamily="34" charset="0"/>
              </a:rPr>
              <a:t>Paulo – 16 a 18 de junho de 2022</a:t>
            </a:r>
            <a:endParaRPr lang="en-US" sz="1200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1200" i="1" dirty="0" smtClean="0">
                <a:solidFill>
                  <a:schemeClr val="bg1"/>
                </a:solidFill>
                <a:latin typeface="Calibri" pitchFamily="34" charset="0"/>
              </a:rPr>
              <a:t>Reduzindo a Mortalidade por Doenças Cardiovasculares</a:t>
            </a:r>
            <a:endParaRPr lang="en-US" sz="12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 smtClean="0">
                  <a:solidFill>
                    <a:srgbClr val="9E0000"/>
                  </a:solidFill>
                  <a:latin typeface="Calibri" pitchFamily="34" charset="0"/>
                </a:rPr>
                <a:t>4</a:t>
              </a:r>
              <a:endParaRPr lang="pt-BR" sz="1200" b="1" dirty="0">
                <a:solidFill>
                  <a:srgbClr val="9E0000"/>
                </a:solidFill>
                <a:latin typeface="Calibri" pitchFamily="34" charset="0"/>
              </a:endParaRPr>
            </a:p>
          </p:txBody>
        </p:sp>
      </p:grp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42844" y="6296045"/>
            <a:ext cx="6373372" cy="461665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Calibri" pitchFamily="34" charset="0"/>
              </a:rPr>
              <a:t>42º </a:t>
            </a:r>
            <a:r>
              <a:rPr lang="en-US" sz="1200" dirty="0" smtClean="0">
                <a:solidFill>
                  <a:schemeClr val="bg1"/>
                </a:solidFill>
                <a:latin typeface="Calibri" pitchFamily="34" charset="0"/>
              </a:rPr>
              <a:t>Congresso 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da Sociedade de Cardiologia do Estado de </a:t>
            </a:r>
            <a:r>
              <a:rPr lang="en-US" sz="1200">
                <a:solidFill>
                  <a:schemeClr val="bg1"/>
                </a:solidFill>
                <a:latin typeface="Calibri" pitchFamily="34" charset="0"/>
              </a:rPr>
              <a:t>São </a:t>
            </a:r>
            <a:r>
              <a:rPr lang="en-US" sz="1200" smtClean="0">
                <a:solidFill>
                  <a:schemeClr val="bg1"/>
                </a:solidFill>
                <a:latin typeface="Calibri" pitchFamily="34" charset="0"/>
              </a:rPr>
              <a:t>Paulo – 16 a 18 de junho de 2022</a:t>
            </a:r>
            <a:endParaRPr lang="en-US" sz="1200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1200" i="1" dirty="0" smtClean="0">
                <a:solidFill>
                  <a:schemeClr val="bg1"/>
                </a:solidFill>
                <a:latin typeface="Calibri" pitchFamily="34" charset="0"/>
              </a:rPr>
              <a:t>Reduzindo a Mortalidade por Doenças Cardiovasculares</a:t>
            </a:r>
            <a:endParaRPr lang="en-US" sz="12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 smtClean="0">
                  <a:solidFill>
                    <a:srgbClr val="9E0000"/>
                  </a:solidFill>
                  <a:latin typeface="Calibri" pitchFamily="34" charset="0"/>
                </a:rPr>
                <a:t>5</a:t>
              </a:r>
              <a:endParaRPr lang="pt-BR" sz="1200" b="1" dirty="0">
                <a:solidFill>
                  <a:srgbClr val="9E0000"/>
                </a:solidFill>
                <a:latin typeface="Calibri" pitchFamily="34" charset="0"/>
              </a:endParaRPr>
            </a:p>
          </p:txBody>
        </p:sp>
      </p:grp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42844" y="6296045"/>
            <a:ext cx="6373372" cy="461665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Calibri" pitchFamily="34" charset="0"/>
              </a:rPr>
              <a:t>42º </a:t>
            </a:r>
            <a:r>
              <a:rPr lang="en-US" sz="1200" dirty="0" smtClean="0">
                <a:solidFill>
                  <a:schemeClr val="bg1"/>
                </a:solidFill>
                <a:latin typeface="Calibri" pitchFamily="34" charset="0"/>
              </a:rPr>
              <a:t>Congresso 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da Sociedade de Cardiologia do Estado de </a:t>
            </a:r>
            <a:r>
              <a:rPr lang="en-US" sz="1200">
                <a:solidFill>
                  <a:schemeClr val="bg1"/>
                </a:solidFill>
                <a:latin typeface="Calibri" pitchFamily="34" charset="0"/>
              </a:rPr>
              <a:t>São </a:t>
            </a:r>
            <a:r>
              <a:rPr lang="en-US" sz="1200" smtClean="0">
                <a:solidFill>
                  <a:schemeClr val="bg1"/>
                </a:solidFill>
                <a:latin typeface="Calibri" pitchFamily="34" charset="0"/>
              </a:rPr>
              <a:t>Paulo – 16 a 18 de junho de 2022</a:t>
            </a:r>
            <a:endParaRPr lang="en-US" sz="1200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1200" i="1" dirty="0" smtClean="0">
                <a:solidFill>
                  <a:schemeClr val="bg1"/>
                </a:solidFill>
                <a:latin typeface="Calibri" pitchFamily="34" charset="0"/>
              </a:rPr>
              <a:t>Reduzindo a Mortalidade por Doenças Cardiovasculares</a:t>
            </a:r>
            <a:endParaRPr lang="en-US" sz="12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 smtClean="0">
                  <a:solidFill>
                    <a:srgbClr val="9E0000"/>
                  </a:solidFill>
                  <a:latin typeface="Calibri" pitchFamily="34" charset="0"/>
                </a:rPr>
                <a:t>6</a:t>
              </a:r>
              <a:endParaRPr lang="pt-BR" sz="1200" b="1" dirty="0">
                <a:solidFill>
                  <a:srgbClr val="9E0000"/>
                </a:solidFill>
                <a:latin typeface="Calibri" pitchFamily="34" charset="0"/>
              </a:endParaRPr>
            </a:p>
          </p:txBody>
        </p:sp>
      </p:grp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42844" y="6296045"/>
            <a:ext cx="6373372" cy="461665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Calibri" pitchFamily="34" charset="0"/>
              </a:rPr>
              <a:t>42º </a:t>
            </a:r>
            <a:r>
              <a:rPr lang="en-US" sz="1200" dirty="0" smtClean="0">
                <a:solidFill>
                  <a:schemeClr val="bg1"/>
                </a:solidFill>
                <a:latin typeface="Calibri" pitchFamily="34" charset="0"/>
              </a:rPr>
              <a:t>Congresso 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da Sociedade de Cardiologia do Estado de </a:t>
            </a:r>
            <a:r>
              <a:rPr lang="en-US" sz="1200">
                <a:solidFill>
                  <a:schemeClr val="bg1"/>
                </a:solidFill>
                <a:latin typeface="Calibri" pitchFamily="34" charset="0"/>
              </a:rPr>
              <a:t>São </a:t>
            </a:r>
            <a:r>
              <a:rPr lang="en-US" sz="1200" smtClean="0">
                <a:solidFill>
                  <a:schemeClr val="bg1"/>
                </a:solidFill>
                <a:latin typeface="Calibri" pitchFamily="34" charset="0"/>
              </a:rPr>
              <a:t>Paulo – 16 a 18 de junho de 2022</a:t>
            </a:r>
            <a:endParaRPr lang="en-US" sz="1200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1200" i="1" dirty="0" smtClean="0">
                <a:solidFill>
                  <a:schemeClr val="bg1"/>
                </a:solidFill>
                <a:latin typeface="Calibri" pitchFamily="34" charset="0"/>
              </a:rPr>
              <a:t>Reduzindo a Mortalidade por Doenças Cardiovasculares</a:t>
            </a:r>
            <a:endParaRPr lang="en-US" sz="12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195</Words>
  <Application>Microsoft Office PowerPoint</Application>
  <PresentationFormat>Apresentação na tela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Tema do Office</vt:lpstr>
      <vt:lpstr>Apresentação do PowerPoint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 EVENTOS</dc:creator>
  <cp:lastModifiedBy>cardio01</cp:lastModifiedBy>
  <cp:revision>22</cp:revision>
  <dcterms:created xsi:type="dcterms:W3CDTF">2017-04-30T21:19:31Z</dcterms:created>
  <dcterms:modified xsi:type="dcterms:W3CDTF">2022-05-16T16:04:41Z</dcterms:modified>
</cp:coreProperties>
</file>